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37.xml" ContentType="application/vnd.openxmlformats-officedocument.presentationml.slide+xml"/>
  <Override PartName="/ppt/slides/slide47.xml" ContentType="application/vnd.openxmlformats-officedocument.presentationml.slide+xml"/>
  <Override PartName="/ppt/slides/slide45.xml" ContentType="application/vnd.openxmlformats-officedocument.presentationml.slide+xml"/>
  <Override PartName="/ppt/slides/slide6.xml" ContentType="application/vnd.openxmlformats-officedocument.presentationml.slide+xml"/>
  <Override PartName="/ppt/slides/slide33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24.xml" ContentType="application/vnd.openxmlformats-officedocument.presentationml.slide+xml"/>
  <Override PartName="/ppt/slides/slide50.xml" ContentType="application/vnd.openxmlformats-officedocument.presentationml.slide+xml"/>
  <Override PartName="/ppt/slides/slide11.xml" ContentType="application/vnd.openxmlformats-officedocument.presentationml.slide+xml"/>
  <Override PartName="/ppt/slides/slide42.xml" ContentType="application/vnd.openxmlformats-officedocument.presentationml.slide+xml"/>
  <Override PartName="/ppt/slides/slide53.xml" ContentType="application/vnd.openxmlformats-officedocument.presentationml.slide+xml"/>
  <Override PartName="/ppt/slides/slide40.xml" ContentType="application/vnd.openxmlformats-officedocument.presentationml.slide+xml"/>
  <Override PartName="/ppt/slides/slide1.xml" ContentType="application/vnd.openxmlformats-officedocument.presentationml.slide+xml"/>
  <Override PartName="/ppt/slides/slide4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30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4.xml" ContentType="application/vnd.openxmlformats-officedocument.presentationml.slide+xml"/>
  <Override PartName="/ppt/slides/slide28.xml" ContentType="application/vnd.openxmlformats-officedocument.presentationml.slide+xml"/>
  <Override PartName="/ppt/slides/slide14.xml" ContentType="application/vnd.openxmlformats-officedocument.presentationml.slide+xml"/>
  <Override PartName="/ppt/slides/slide52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6.xml" ContentType="application/vnd.openxmlformats-officedocument.presentationml.slide+xml"/>
  <Override PartName="/ppt/slides/slide48.xml" ContentType="application/vnd.openxmlformats-officedocument.presentationml.slide+xml"/>
  <Override PartName="/ppt/slides/slide2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17.xml" ContentType="application/vnd.openxmlformats-officedocument.presentationml.slide+xml"/>
  <Override PartName="/ppt/slides/slide2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51.xml" ContentType="application/vnd.openxmlformats-officedocument.presentationml.slide+xml"/>
  <Override PartName="/ppt/slides/slide31.xml" ContentType="application/vnd.openxmlformats-officedocument.presentationml.slide+xml"/>
  <Override PartName="/ppt/slides/slide43.xml" ContentType="application/vnd.openxmlformats-officedocument.presentationml.slide+xml"/>
  <Override PartName="/ppt/slides/slide32.xml" ContentType="application/vnd.openxmlformats-officedocument.presentationml.slide+xml"/>
  <Override PartName="/ppt/slides/slide20.xml" ContentType="application/vnd.openxmlformats-officedocument.presentationml.slide+xml"/>
  <Override PartName="/ppt/slides/slide38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9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27.xml" ContentType="application/vnd.openxmlformats-officedocument.presentationml.slide+xml"/>
  <Override PartName="/ppt/slides/slide19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strictFirstAndLastChars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53.xml" Type="http://schemas.openxmlformats.org/officeDocument/2006/relationships/slide" Id="rId58"/><Relationship Target="slides/slide34.xml" Type="http://schemas.openxmlformats.org/officeDocument/2006/relationships/slide" Id="rId39"/><Relationship Target="slides/slide33.xml" Type="http://schemas.openxmlformats.org/officeDocument/2006/relationships/slide" Id="rId38"/><Relationship Target="slides/slide32.xml" Type="http://schemas.openxmlformats.org/officeDocument/2006/relationships/slide" Id="rId37"/><Relationship Target="slides/slide14.xml" Type="http://schemas.openxmlformats.org/officeDocument/2006/relationships/slide" Id="rId19"/><Relationship Target="slides/slide31.xml" Type="http://schemas.openxmlformats.org/officeDocument/2006/relationships/slide" Id="rId36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slides/slide25.xml" Type="http://schemas.openxmlformats.org/officeDocument/2006/relationships/slide" Id="rId30"/><Relationship Target="slides/slide7.xml" Type="http://schemas.openxmlformats.org/officeDocument/2006/relationships/slide" Id="rId12"/><Relationship Target="slides/slide26.xml" Type="http://schemas.openxmlformats.org/officeDocument/2006/relationships/slide" Id="rId31"/><Relationship Target="slides/slide8.xml" Type="http://schemas.openxmlformats.org/officeDocument/2006/relationships/slide" Id="rId13"/><Relationship Target="slides/slide5.xml" Type="http://schemas.openxmlformats.org/officeDocument/2006/relationships/slide" Id="rId10"/><Relationship Target="slides/slide6.xml" Type="http://schemas.openxmlformats.org/officeDocument/2006/relationships/slide" Id="rId11"/><Relationship Target="slides/slide29.xml" Type="http://schemas.openxmlformats.org/officeDocument/2006/relationships/slide" Id="rId34"/><Relationship Target="slides/slide30.xml" Type="http://schemas.openxmlformats.org/officeDocument/2006/relationships/slide" Id="rId35"/><Relationship Target="slides/slide27.xml" Type="http://schemas.openxmlformats.org/officeDocument/2006/relationships/slide" Id="rId32"/><Relationship Target="slides/slide28.xml" Type="http://schemas.openxmlformats.org/officeDocument/2006/relationships/slide" Id="rId33"/><Relationship Target="slides/slide52.xml" Type="http://schemas.openxmlformats.org/officeDocument/2006/relationships/slide" Id="rId57"/><Relationship Target="slides/slide51.xml" Type="http://schemas.openxmlformats.org/officeDocument/2006/relationships/slide" Id="rId56"/><Relationship Target="slides/slide50.xml" Type="http://schemas.openxmlformats.org/officeDocument/2006/relationships/slide" Id="rId55"/><Relationship Target="slides/slide49.xml" Type="http://schemas.openxmlformats.org/officeDocument/2006/relationships/slide" Id="rId54"/><Relationship Target="slides/slide48.xml" Type="http://schemas.openxmlformats.org/officeDocument/2006/relationships/slide" Id="rId53"/><Relationship Target="slides/slide47.xml" Type="http://schemas.openxmlformats.org/officeDocument/2006/relationships/slide" Id="rId52"/><Relationship Target="slides/slide46.xml" Type="http://schemas.openxmlformats.org/officeDocument/2006/relationships/slide" Id="rId51"/><Relationship Target="slides/slide45.xml" Type="http://schemas.openxmlformats.org/officeDocument/2006/relationships/slide" Id="rId50"/><Relationship Target="slides/slide43.xml" Type="http://schemas.openxmlformats.org/officeDocument/2006/relationships/slide" Id="rId48"/><Relationship Target="slides/slide42.xml" Type="http://schemas.openxmlformats.org/officeDocument/2006/relationships/slide" Id="rId47"/><Relationship Target="slides/slide24.xml" Type="http://schemas.openxmlformats.org/officeDocument/2006/relationships/slide" Id="rId29"/><Relationship Target="slides/slide44.xml" Type="http://schemas.openxmlformats.org/officeDocument/2006/relationships/slide" Id="rId49"/><Relationship Target="slides/slide21.xml" Type="http://schemas.openxmlformats.org/officeDocument/2006/relationships/slide" Id="rId26"/><Relationship Target="slides/slide20.xml" Type="http://schemas.openxmlformats.org/officeDocument/2006/relationships/slide" Id="rId25"/><Relationship Target="slides/slide23.xml" Type="http://schemas.openxmlformats.org/officeDocument/2006/relationships/slide" Id="rId28"/><Relationship Target="slides/slide22.xml" Type="http://schemas.openxmlformats.org/officeDocument/2006/relationships/slide" Id="rId27"/><Relationship Target="presProps.xml" Type="http://schemas.openxmlformats.org/officeDocument/2006/relationships/presProps" Id="rId2"/><Relationship Target="slides/slide16.xml" Type="http://schemas.openxmlformats.org/officeDocument/2006/relationships/slide" Id="rId21"/><Relationship Target="slides/slide35.xml" Type="http://schemas.openxmlformats.org/officeDocument/2006/relationships/slide" Id="rId40"/><Relationship Target="theme/theme1.xml" Type="http://schemas.openxmlformats.org/officeDocument/2006/relationships/theme" Id="rId1"/><Relationship Target="slides/slide17.xml" Type="http://schemas.openxmlformats.org/officeDocument/2006/relationships/slide" Id="rId22"/><Relationship Target="slides/slide36.xml" Type="http://schemas.openxmlformats.org/officeDocument/2006/relationships/slide" Id="rId41"/><Relationship Target="slideMasters/slideMaster1.xml" Type="http://schemas.openxmlformats.org/officeDocument/2006/relationships/slideMaster" Id="rId4"/><Relationship Target="slides/slide18.xml" Type="http://schemas.openxmlformats.org/officeDocument/2006/relationships/slide" Id="rId23"/><Relationship Target="slides/slide37.xml" Type="http://schemas.openxmlformats.org/officeDocument/2006/relationships/slide" Id="rId42"/><Relationship Target="tableStyles.xml" Type="http://schemas.openxmlformats.org/officeDocument/2006/relationships/tableStyles" Id="rId3"/><Relationship Target="slides/slide19.xml" Type="http://schemas.openxmlformats.org/officeDocument/2006/relationships/slide" Id="rId24"/><Relationship Target="slides/slide38.xml" Type="http://schemas.openxmlformats.org/officeDocument/2006/relationships/slide" Id="rId43"/><Relationship Target="slides/slide39.xml" Type="http://schemas.openxmlformats.org/officeDocument/2006/relationships/slide" Id="rId44"/><Relationship Target="slides/slide40.xml" Type="http://schemas.openxmlformats.org/officeDocument/2006/relationships/slide" Id="rId45"/><Relationship Target="slides/slide41.xml" Type="http://schemas.openxmlformats.org/officeDocument/2006/relationships/slide" Id="rId46"/><Relationship Target="slides/slide15.xml" Type="http://schemas.openxmlformats.org/officeDocument/2006/relationships/slide" Id="rId20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jp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Target="../theme/theme3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6" name="Shape 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" name="Shape 37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6" name="Shape 1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2" name="Shape 1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8" name="Shape 1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4" name="Shape 1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0" name="Shape 1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6" name="Shape 1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8" name="Shape 17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01" name="Shape 2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07" name="Shape 2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14" name="Shape 2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3" name="Shape 4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" name="Shape 4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20" name="Shape 2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26" name="Shape 2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33" name="Shape 2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39" name="Shape 23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46" name="Shape 24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52" name="Shape 25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58" name="Shape 2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64" name="Shape 2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70" name="Shape 2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76" name="Shape 27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0" name="Shape 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82" name="Shape 28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88" name="Shape 2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95" name="Shape 29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01" name="Shape 3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07" name="Shape 3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15" name="Shape 3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2" name="Shape 3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8" name="Shape 32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35" name="Shape 3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44" name="Shape 3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6" name="Shape 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50" name="Shape 3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1" name="Shape 35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56" name="Shape 3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7" name="Shape 35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62" name="Shape 3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68" name="Shape 3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75" name="Shape 37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82" name="Shape 38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90" name="Shape 39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97" name="Shape 3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8" name="Shape 39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03" name="Shape 40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4" name="Shape 40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09" name="Shape 40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2" name="Shape 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y="685800" x="381175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15" name="Shape 4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6" name="Shape 41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3" name="Shape 4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4" name="Shape 42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25" name="Shape 42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9" name="Shape 4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0" name="Shape 43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31" name="Shape 43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35" name="Shape 4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6" name="Shape 43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37" name="Shape 43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8" name="Shape 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4" name="Shape 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7" name="Shape 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0" name="Shape 1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" name="Shape 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" name="Shape 8"/>
          <p:cNvSpPr/>
          <p:nvPr/>
        </p:nvSpPr>
        <p:spPr>
          <a:xfrm>
            <a:off y="2914648" x="0"/>
            <a:ext cy="2228999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" name="Shape 9"/>
          <p:cNvCxnSpPr/>
          <p:nvPr/>
        </p:nvCxnSpPr>
        <p:spPr>
          <a:xfrm>
            <a:off y="2914649" x="0"/>
            <a:ext cy="0" cx="914400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10" name="Shape 10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/>
          <p:nvPr/>
        </p:nvSpPr>
        <p:spPr>
          <a:xfrm>
            <a:off y="0" x="0"/>
            <a:ext cy="1127700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y="1127679" x="0"/>
            <a:ext cy="0" cx="914400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15" name="Shape 1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7" name="Shape 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" name="Shape 18"/>
          <p:cNvSpPr/>
          <p:nvPr/>
        </p:nvSpPr>
        <p:spPr>
          <a:xfrm>
            <a:off y="0" x="0"/>
            <a:ext cy="1127700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9" name="Shape 19"/>
          <p:cNvCxnSpPr/>
          <p:nvPr/>
        </p:nvCxnSpPr>
        <p:spPr>
          <a:xfrm>
            <a:off y="1127679" x="0"/>
            <a:ext cy="0" cx="914400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20" name="Shape 2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y="1200150" x="457200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y="1200150" x="4692273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3" name="Shape 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" name="Shape 24"/>
          <p:cNvSpPr/>
          <p:nvPr/>
        </p:nvSpPr>
        <p:spPr>
          <a:xfrm>
            <a:off y="0" x="0"/>
            <a:ext cy="1127700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5" name="Shape 25"/>
          <p:cNvCxnSpPr/>
          <p:nvPr/>
        </p:nvCxnSpPr>
        <p:spPr>
          <a:xfrm>
            <a:off y="1127679" x="0"/>
            <a:ext cy="0" cx="914400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7" name="Shape 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" name="Shape 28"/>
          <p:cNvSpPr/>
          <p:nvPr/>
        </p:nvSpPr>
        <p:spPr>
          <a:xfrm>
            <a:off y="4225081" x="0"/>
            <a:ext cy="918300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y="4225081" x="0"/>
            <a:ext cy="0" cx="914400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30" name="Shape 30"/>
          <p:cNvSpPr txBox="1"/>
          <p:nvPr>
            <p:ph idx="1" type="body"/>
          </p:nvPr>
        </p:nvSpPr>
        <p:spPr>
          <a:xfrm>
            <a:off y="4406309" x="457200"/>
            <a:ext cy="5195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1" name="Shape 31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theme/theme2.xml" Type="http://schemas.openxmlformats.org/officeDocument/2006/relationships/theme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Trebuchet MS"/>
              <a:defRPr sz="3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sldNum="0" hdr="0"/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1.png" Type="http://schemas.openxmlformats.org/officeDocument/2006/relationships/image" Id="rId3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en.wikipedia.org/wiki/Endianness" Type="http://schemas.openxmlformats.org/officeDocument/2006/relationships/hyperlink" TargetMode="External" Id="rId3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diyhpl.us/~bryan/papers2/paperbot/e15bb28f0dc692c053f64bb48b879ab3.pdf" Type="http://schemas.openxmlformats.org/officeDocument/2006/relationships/hyperlink" TargetMode="External" Id="rId3"/></Relationships>
</file>

<file path=ppt/slides/_rels/slide15.xml.rels><?xml version="1.0" encoding="UTF-8" standalone="yes"?><Relationships xmlns="http://schemas.openxmlformats.org/package/2006/relationships"><Relationship Target="../notesSlides/notesSlide1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diyhpl.us/~bryan/papers2/paperbot/e15bb28f0dc692c053f64bb48b879ab3.pdf" Type="http://schemas.openxmlformats.org/officeDocument/2006/relationships/hyperlink" TargetMode="External" Id="rId3"/></Relationships>
</file>

<file path=ppt/slides/_rels/slide16.xml.rels><?xml version="1.0" encoding="UTF-8" standalone="yes"?><Relationships xmlns="http://schemas.openxmlformats.org/package/2006/relationships"><Relationship Target="../notesSlides/notesSlide16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7.xml.rels><?xml version="1.0" encoding="UTF-8" standalone="yes"?><Relationships xmlns="http://schemas.openxmlformats.org/package/2006/relationships"><Relationship Target="../notesSlides/notesSlide1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8.xml.rels><?xml version="1.0" encoding="UTF-8" standalone="yes"?><Relationships xmlns="http://schemas.openxmlformats.org/package/2006/relationships"><Relationship Target="../notesSlides/notesSlide18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19.xml.rels><?xml version="1.0" encoding="UTF-8" standalone="yes"?><Relationships xmlns="http://schemas.openxmlformats.org/package/2006/relationships"><Relationship Target="../notesSlides/notesSlide1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jpg" Type="http://schemas.openxmlformats.org/officeDocument/2006/relationships/image" Id="rId3"/></Relationships>
</file>

<file path=ppt/slides/_rels/slide20.xml.rels><?xml version="1.0" encoding="UTF-8" standalone="yes"?><Relationships xmlns="http://schemas.openxmlformats.org/package/2006/relationships"><Relationship Target="../notesSlides/notesSlide2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en.wikipedia.org/wiki/QEMU" Type="http://schemas.openxmlformats.org/officeDocument/2006/relationships/hyperlink" TargetMode="External" Id="rId3"/></Relationships>
</file>

<file path=ppt/slides/_rels/slide21.xml.rels><?xml version="1.0" encoding="UTF-8" standalone="yes"?><Relationships xmlns="http://schemas.openxmlformats.org/package/2006/relationships"><Relationship Target="../notesSlides/notesSlide2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few.vu.nl/argos/?page=1" Type="http://schemas.openxmlformats.org/officeDocument/2006/relationships/hyperlink" TargetMode="External" Id="rId3"/></Relationships>
</file>

<file path=ppt/slides/_rels/slide22.xml.rels><?xml version="1.0" encoding="UTF-8" standalone="yes"?><Relationships xmlns="http://schemas.openxmlformats.org/package/2006/relationships"><Relationship Target="../notesSlides/notesSlide2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15.png" Type="http://schemas.openxmlformats.org/officeDocument/2006/relationships/image" Id="rId3"/></Relationships>
</file>

<file path=ppt/slides/_rels/slide23.xml.rels><?xml version="1.0" encoding="UTF-8" standalone="yes"?><Relationships xmlns="http://schemas.openxmlformats.org/package/2006/relationships"><Relationship Target="../notesSlides/notesSlide2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4.xml.rels><?xml version="1.0" encoding="UTF-8" standalone="yes"?><Relationships xmlns="http://schemas.openxmlformats.org/package/2006/relationships"><Relationship Target="../notesSlides/notesSlide2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0.png" Type="http://schemas.openxmlformats.org/officeDocument/2006/relationships/image" Id="rId3"/></Relationships>
</file>

<file path=ppt/slides/_rels/slide25.xml.rels><?xml version="1.0" encoding="UTF-8" standalone="yes"?><Relationships xmlns="http://schemas.openxmlformats.org/package/2006/relationships"><Relationship Target="../notesSlides/notesSlide2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s://github.com/elvanderb/TCP-32764" Type="http://schemas.openxmlformats.org/officeDocument/2006/relationships/hyperlink" TargetMode="External" Id="rId3"/></Relationships>
</file>

<file path=ppt/slides/_rels/slide26.xml.rels><?xml version="1.0" encoding="UTF-8" standalone="yes"?><Relationships xmlns="http://schemas.openxmlformats.org/package/2006/relationships"><Relationship Target="../notesSlides/notesSlide26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7.xml.rels><?xml version="1.0" encoding="UTF-8" standalone="yes"?><Relationships xmlns="http://schemas.openxmlformats.org/package/2006/relationships"><Relationship Target="../notesSlides/notesSlide27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28.xml.rels><?xml version="1.0" encoding="UTF-8" standalone="yes"?><Relationships xmlns="http://schemas.openxmlformats.org/package/2006/relationships"><Relationship Target="../notesSlides/notesSlide2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9.xml.rels><?xml version="1.0" encoding="UTF-8" standalone="yes"?><Relationships xmlns="http://schemas.openxmlformats.org/package/2006/relationships"><Relationship Target="../notesSlides/notesSlide2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en.wikipedia.org/wiki/Constraint_solver" Type="http://schemas.openxmlformats.org/officeDocument/2006/relationships/hyperlink" TargetMode="External" Id="rId3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6.png" Type="http://schemas.openxmlformats.org/officeDocument/2006/relationships/image" Id="rId4"/><Relationship Target="http://www.securelist.com/en/downloads/vlpdfs/unveilingthemask_v1.0.pdf" Type="http://schemas.openxmlformats.org/officeDocument/2006/relationships/hyperlink" TargetMode="External" Id="rId3"/></Relationships>
</file>

<file path=ppt/slides/_rels/slide30.xml.rels><?xml version="1.0" encoding="UTF-8" standalone="yes"?><Relationships xmlns="http://schemas.openxmlformats.org/package/2006/relationships"><Relationship Target="../notesSlides/notesSlide3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1.xml.rels><?xml version="1.0" encoding="UTF-8" standalone="yes"?><Relationships xmlns="http://schemas.openxmlformats.org/package/2006/relationships"><Relationship Target="../notesSlides/notesSlide3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2.xml.rels><?xml version="1.0" encoding="UTF-8" standalone="yes"?><Relationships xmlns="http://schemas.openxmlformats.org/package/2006/relationships"><Relationship Target="../notesSlides/notesSlide3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2.png" Type="http://schemas.openxmlformats.org/officeDocument/2006/relationships/image" Id="rId4"/><Relationship Target="http://users.ece.cmu.edu/~ejschwar/papers/oakland10.pdf" Type="http://schemas.openxmlformats.org/officeDocument/2006/relationships/hyperlink" TargetMode="External" Id="rId3"/></Relationships>
</file>

<file path=ppt/slides/_rels/slide33.xml.rels><?xml version="1.0" encoding="UTF-8" standalone="yes"?><Relationships xmlns="http://schemas.openxmlformats.org/package/2006/relationships"><Relationship Target="../notesSlides/notesSlide3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4.xml.rels><?xml version="1.0" encoding="UTF-8" standalone="yes"?><Relationships xmlns="http://schemas.openxmlformats.org/package/2006/relationships"><Relationship Target="../notesSlides/notesSlide3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5.xml.rels><?xml version="1.0" encoding="UTF-8" standalone="yes"?><Relationships xmlns="http://schemas.openxmlformats.org/package/2006/relationships"><Relationship Target="../notesSlides/notesSlide3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2.png" Type="http://schemas.openxmlformats.org/officeDocument/2006/relationships/image" Id="rId4"/><Relationship Target="http://en.wikipedia.org/wiki/Unary_operation#C_family_of_languages" Type="http://schemas.openxmlformats.org/officeDocument/2006/relationships/hyperlink" TargetMode="External" Id="rId3"/><Relationship Target="../media/image03.png" Type="http://schemas.openxmlformats.org/officeDocument/2006/relationships/image" Id="rId5"/></Relationships>
</file>

<file path=ppt/slides/_rels/slide36.xml.rels><?xml version="1.0" encoding="UTF-8" standalone="yes"?><Relationships xmlns="http://schemas.openxmlformats.org/package/2006/relationships"><Relationship Target="../notesSlides/notesSlide3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2.png" Type="http://schemas.openxmlformats.org/officeDocument/2006/relationships/image" Id="rId4"/><Relationship Target="http://users.ece.cmu.edu/~ejschwar/papers/oakland10.pdf" Type="http://schemas.openxmlformats.org/officeDocument/2006/relationships/hyperlink" TargetMode="External" Id="rId3"/></Relationships>
</file>

<file path=ppt/slides/_rels/slide37.xml.rels><?xml version="1.0" encoding="UTF-8" standalone="yes"?><Relationships xmlns="http://schemas.openxmlformats.org/package/2006/relationships"><Relationship Target="../notesSlides/notesSlide3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4.png" Type="http://schemas.openxmlformats.org/officeDocument/2006/relationships/image" Id="rId3"/></Relationships>
</file>

<file path=ppt/slides/_rels/slide38.xml.rels><?xml version="1.0" encoding="UTF-8" standalone="yes"?><Relationships xmlns="http://schemas.openxmlformats.org/package/2006/relationships"><Relationship Target="../notesSlides/notesSlide3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4"/><Relationship Target="http://users.ece.cmu.edu/~ejschwar/papers/oakland10.pdf" Type="http://schemas.openxmlformats.org/officeDocument/2006/relationships/hyperlink" TargetMode="External" Id="rId3"/></Relationships>
</file>

<file path=ppt/slides/_rels/slide39.xml.rels><?xml version="1.0" encoding="UTF-8" standalone="yes"?><Relationships xmlns="http://schemas.openxmlformats.org/package/2006/relationships"><Relationship Target="../notesSlides/notesSlide3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5.png" Type="http://schemas.openxmlformats.org/officeDocument/2006/relationships/image" Id="rId4"/><Relationship Target="../media/image07.png" Type="http://schemas.openxmlformats.org/officeDocument/2006/relationships/image" Id="rId3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40.xml.rels><?xml version="1.0" encoding="UTF-8" standalone="yes"?><Relationships xmlns="http://schemas.openxmlformats.org/package/2006/relationships"><Relationship Target="../notesSlides/notesSlide4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1.xml.rels><?xml version="1.0" encoding="UTF-8" standalone="yes"?><Relationships xmlns="http://schemas.openxmlformats.org/package/2006/relationships"><Relationship Target="../notesSlides/notesSlide41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42.xml.rels><?xml version="1.0" encoding="UTF-8" standalone="yes"?><Relationships xmlns="http://schemas.openxmlformats.org/package/2006/relationships"><Relationship Target="../notesSlides/notesSlide4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blog.regehr.org/archives/1039" Type="http://schemas.openxmlformats.org/officeDocument/2006/relationships/hyperlink" TargetMode="External" Id="rId4"/><Relationship Target="http://www.utdallas.edu/~ewong/SYSM-6310/03-Lecture/02-ART-paper-01.pdf" Type="http://schemas.openxmlformats.org/officeDocument/2006/relationships/hyperlink" TargetMode="External" Id="rId3"/></Relationships>
</file>

<file path=ppt/slides/_rels/slide43.xml.rels><?xml version="1.0" encoding="UTF-8" standalone="yes"?><Relationships xmlns="http://schemas.openxmlformats.org/package/2006/relationships"><Relationship Target="../notesSlides/notesSlide4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blog.regehr.org/archives/1039" Type="http://schemas.openxmlformats.org/officeDocument/2006/relationships/hyperlink" TargetMode="External" Id="rId4"/><Relationship Target="http://www.utdallas.edu/~ewong/SYSM-6310/03-Lecture/02-ART-paper-01.pdf" Type="http://schemas.openxmlformats.org/officeDocument/2006/relationships/hyperlink" TargetMode="External" Id="rId3"/></Relationships>
</file>

<file path=ppt/slides/_rels/slide44.xml.rels><?xml version="1.0" encoding="UTF-8" standalone="yes"?><Relationships xmlns="http://schemas.openxmlformats.org/package/2006/relationships"><Relationship Target="../notesSlides/notesSlide4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8.png" Type="http://schemas.openxmlformats.org/officeDocument/2006/relationships/image" Id="rId4"/><Relationship Target="http://diyhpl.us/~bryan/papers2/paperbot/e15bb28f0dc692c053f64bb48b879ab3.pdf" Type="http://schemas.openxmlformats.org/officeDocument/2006/relationships/hyperlink" TargetMode="External" Id="rId3"/></Relationships>
</file>

<file path=ppt/slides/_rels/slide45.xml.rels><?xml version="1.0" encoding="UTF-8" standalone="yes"?><Relationships xmlns="http://schemas.openxmlformats.org/package/2006/relationships"><Relationship Target="../notesSlides/notesSlide4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6.png" Type="http://schemas.openxmlformats.org/officeDocument/2006/relationships/image" Id="rId4"/><Relationship Target="https://www.cert.org/blogs/certcc/2013/09/putting_the_rocket_on_the_chai.html" Type="http://schemas.openxmlformats.org/officeDocument/2006/relationships/hyperlink" TargetMode="External" Id="rId3"/></Relationships>
</file>

<file path=ppt/slides/_rels/slide46.xml.rels><?xml version="1.0" encoding="UTF-8" standalone="yes"?><Relationships xmlns="http://schemas.openxmlformats.org/package/2006/relationships"><Relationship Target="../notesSlides/notesSlide4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6.png" Type="http://schemas.openxmlformats.org/officeDocument/2006/relationships/image" Id="rId4"/><Relationship Target="https://www.cert.org/blogs/certcc/2013/09/putting_the_rocket_on_the_chai.html" Type="http://schemas.openxmlformats.org/officeDocument/2006/relationships/hyperlink" TargetMode="External" Id="rId3"/><Relationship Target="../media/image11.jpg" Type="http://schemas.openxmlformats.org/officeDocument/2006/relationships/image" Id="rId5"/></Relationships>
</file>

<file path=ppt/slides/_rels/slide47.xml.rels><?xml version="1.0" encoding="UTF-8" standalone="yes"?><Relationships xmlns="http://schemas.openxmlformats.org/package/2006/relationships"><Relationship Target="../notesSlides/notesSlide4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lwn.net/Articles/557055/" Type="http://schemas.openxmlformats.org/officeDocument/2006/relationships/hyperlink" TargetMode="External" Id="rId4"/><Relationship Target="http://www.cse.psu.edu/~tjaeger/cse597-s13/docs/binary_mayhem_oakland_12.pdf" Type="http://schemas.openxmlformats.org/officeDocument/2006/relationships/hyperlink" TargetMode="External" Id="rId3"/><Relationship Target="../media/image13.jpg" Type="http://schemas.openxmlformats.org/officeDocument/2006/relationships/image" Id="rId5"/></Relationships>
</file>

<file path=ppt/slides/_rels/slide48.xml.rels><?xml version="1.0" encoding="UTF-8" standalone="yes"?><Relationships xmlns="http://schemas.openxmlformats.org/package/2006/relationships"><Relationship Target="../notesSlides/notesSlide4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9.xml.rels><?xml version="1.0" encoding="UTF-8" standalone="yes"?><Relationships xmlns="http://schemas.openxmlformats.org/package/2006/relationships"><Relationship Target="../notesSlides/notesSlide4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2.in.tum.de/bib/files/simon14gdsl.pdf" Type="http://schemas.openxmlformats.org/officeDocument/2006/relationships/hyperlink" TargetMode="External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msecdbg.codeplex.com/" Type="http://schemas.openxmlformats.org/officeDocument/2006/relationships/hyperlink" TargetMode="External" Id="rId3"/></Relationships>
</file>

<file path=ppt/slides/_rels/slide50.xml.rels><?xml version="1.0" encoding="UTF-8" standalone="yes"?><Relationships xmlns="http://schemas.openxmlformats.org/package/2006/relationships"><Relationship Target="../notesSlides/notesSlide5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1.xml.rels><?xml version="1.0" encoding="UTF-8" standalone="yes"?><Relationships xmlns="http://schemas.openxmlformats.org/package/2006/relationships"><Relationship Target="../notesSlides/notesSlide5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s://www.cert.org/blogs/certcc/2013/09/putting_the_rocket_on_the_chai.html" Type="http://schemas.openxmlformats.org/officeDocument/2006/relationships/hyperlink" TargetMode="External" Id="rId4"/><Relationship Target="http://www.cs.dartmouth.edu/~mckeeman/references/DifferentialTestingForSoftware.pdf" Type="http://schemas.openxmlformats.org/officeDocument/2006/relationships/hyperlink" TargetMode="External" Id="rId3"/><Relationship Target="../media/image00.jpg" Type="http://schemas.openxmlformats.org/officeDocument/2006/relationships/image" Id="rId6"/><Relationship Target="../media/image09.jpg" Type="http://schemas.openxmlformats.org/officeDocument/2006/relationships/image" Id="rId5"/></Relationships>
</file>

<file path=ppt/slides/_rels/slide52.xml.rels><?xml version="1.0" encoding="UTF-8" standalone="yes"?><Relationships xmlns="http://schemas.openxmlformats.org/package/2006/relationships"><Relationship Target="../notesSlides/notesSlide5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cert.org/vulnerability-analysis/tools/bff.cfm" Type="http://schemas.openxmlformats.org/officeDocument/2006/relationships/hyperlink" TargetMode="External" Id="rId3"/></Relationships>
</file>

<file path=ppt/slides/_rels/slide53.xml.rels><?xml version="1.0" encoding="UTF-8" standalone="yes"?><Relationships xmlns="http://schemas.openxmlformats.org/package/2006/relationships"><Relationship Target="../notesSlides/notesSlide5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cert.org/vulnerability-analysis/tools/foe.cfm" Type="http://schemas.openxmlformats.org/officeDocument/2006/relationships/hyperlink" TargetMode="External" Id="rId3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" name="Shape 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" name="Shape 33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Advanced Fuzzing Topics</a:t>
            </a:r>
          </a:p>
        </p:txBody>
      </p:sp>
      <p:sp>
        <p:nvSpPr>
          <p:cNvPr id="34" name="Shape 34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Offensive Computer Security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FSU CS Dept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Spring 2014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5" name="Shape 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02500" x="7608200"/>
            <a:ext cy="1459600" cx="14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Partial writes / Full writes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operations like shifts, and, nand, ...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ones that destroy information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Stop tracking taint when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variable overwritten by static /const value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var assigned from untainted object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Simple Taint Analysis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User inputs are non-repeating patterns:</a:t>
            </a:r>
          </a:p>
          <a:p>
            <a:pPr rtl="0" lv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SzPct val="36666"/>
              <a:buFont typeface="Arial"/>
              <a:buNone/>
            </a:pPr>
            <a:r>
              <a:rPr lang="en"/>
              <a:t>Aa0Aa1Aa2Aa3Aa4Aa5Aa6Aa7Aa8Aa9Ab0Ab1Ab2Ab3Ab4Ab5Ab6Ab7Ab8Ab9Ac0Ac1Ac2Ac3Ac4Ac5Ac6Ac7Ac8Ac9Ad0Ad1Ad2Ad3Ad4Ad5Ad6Ad7Ad8Ad9Ae0Ae1Ae2Ae3Ae4Ae5Ae6Ae7Ae8Ae9Af0Af1Af2Af3Af4Af5Af6Af7Af8Af9Ag0Ag1Ag2Ag3Ag4Ag5...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Simple Taint Analysis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Check if registers at crash contain any of these patterns(</a:t>
            </a:r>
            <a:r>
              <a:rPr u="sng" b="1" lang="en">
                <a:solidFill>
                  <a:schemeClr val="accent4"/>
                </a:solidFill>
              </a:rPr>
              <a:t>ENDIANNESS MATTERS HERE!</a:t>
            </a:r>
            <a:r>
              <a:rPr lang="en"/>
              <a:t>)</a:t>
            </a:r>
          </a:p>
          <a:p>
            <a:pPr rtl="0" lvl="0">
              <a:spcBef>
                <a:spcPts val="0"/>
              </a:spcBef>
              <a:buNone/>
            </a:pPr>
            <a:r>
              <a:rPr b="1" lang="en"/>
              <a:t>EIP </a:t>
            </a:r>
            <a:r>
              <a:rPr lang="en"/>
              <a:t>= 5Af6 (big endian)   f65A (little endian)</a:t>
            </a:r>
          </a:p>
          <a:p>
            <a:pPr rtl="0" lvl="0">
              <a:spcBef>
                <a:spcPts val="0"/>
              </a:spcBef>
              <a:buNone/>
            </a:pPr>
            <a:r>
              <a:rPr b="1" lang="en"/>
              <a:t>RIP</a:t>
            </a:r>
            <a:r>
              <a:rPr lang="en"/>
              <a:t> =  	Ag1Ag2Ag (big endian) </a:t>
            </a:r>
            <a:br>
              <a:rPr lang="en"/>
            </a:br>
            <a:r>
              <a:rPr lang="en"/>
              <a:t>		 	Agg21AAg (little endian (x86))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If confused, see (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http://en.wikipedia.org/wiki/Endianness</a:t>
            </a:r>
            <a:r>
              <a:rPr lang="en"/>
              <a:t>)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Problem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Patterns won’t work in all applications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method fails on any transforms of user input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encoding / decoding / expansion /etc…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This is a dumb approach, but effective.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Data flow dependencies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//x is tainted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 y = 2;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 z = x + y;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//z is tainted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From: 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http://diyhpl.us/~bryan/papers2/paperbot/e15bb28f0dc692c053f64bb48b879ab3.pdf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Control flow dependencies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//x is tainted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if (x &gt; 1) y = 1 else y =2;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//y is tainted b/c influenced by x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From: 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http://diyhpl.us/~bryan/papers2/paperbot/e15bb28f0dc692c053f64bb48b879ab3.pdf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0" name="Shape 160"/>
          <p:cNvSpPr/>
          <p:nvPr/>
        </p:nvSpPr>
        <p:spPr>
          <a:xfrm rot="-5400000">
            <a:off y="1721764" x="3785790"/>
            <a:ext cy="787200" cx="1781400"/>
          </a:xfrm>
          <a:prstGeom prst="rect">
            <a:avLst/>
          </a:prstGeom>
          <a:solidFill>
            <a:schemeClr val="accent4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r" rtl="0" lvl="0">
              <a:spcBef>
                <a:spcPts val="0"/>
              </a:spcBef>
              <a:buNone/>
            </a:pPr>
            <a:r>
              <a:rPr sz="1000" lang="en"/>
              <a:t>CPU</a:t>
            </a:r>
          </a:p>
        </p:txBody>
      </p:sp>
      <p:sp>
        <p:nvSpPr>
          <p:cNvPr id="161" name="Shape 16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y="1200150" x="454353"/>
            <a:ext cy="2015400" cx="44516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163" name="Shape 163"/>
          <p:cNvSpPr/>
          <p:nvPr/>
        </p:nvSpPr>
        <p:spPr>
          <a:xfrm>
            <a:off y="1344775" x="105100"/>
            <a:ext cy="463799" cx="1115099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HELLO WORLD</a:t>
            </a:r>
          </a:p>
        </p:txBody>
      </p:sp>
      <p:sp>
        <p:nvSpPr>
          <p:cNvPr id="164" name="Shape 164"/>
          <p:cNvSpPr/>
          <p:nvPr/>
        </p:nvSpPr>
        <p:spPr>
          <a:xfrm>
            <a:off y="1222802" x="1914777"/>
            <a:ext cy="197400" cx="1208100"/>
          </a:xfrm>
          <a:prstGeom prst="rect">
            <a:avLst/>
          </a:prstGeom>
          <a:solidFill>
            <a:schemeClr val="dk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>
                <a:solidFill>
                  <a:srgbClr val="FFFFFF"/>
                </a:solidFill>
              </a:rPr>
              <a:t>System</a:t>
            </a:r>
          </a:p>
        </p:txBody>
      </p:sp>
      <p:sp>
        <p:nvSpPr>
          <p:cNvPr id="165" name="Shape 165"/>
          <p:cNvSpPr/>
          <p:nvPr/>
        </p:nvSpPr>
        <p:spPr>
          <a:xfrm>
            <a:off y="1428901" x="1914777"/>
            <a:ext cy="705900" cx="120810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STACK</a:t>
            </a:r>
          </a:p>
        </p:txBody>
      </p:sp>
      <p:sp>
        <p:nvSpPr>
          <p:cNvPr id="166" name="Shape 166"/>
          <p:cNvSpPr/>
          <p:nvPr/>
        </p:nvSpPr>
        <p:spPr>
          <a:xfrm>
            <a:off y="2129640" x="1914777"/>
            <a:ext cy="280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Shared Libraries</a:t>
            </a:r>
          </a:p>
        </p:txBody>
      </p:sp>
      <p:sp>
        <p:nvSpPr>
          <p:cNvPr id="167" name="Shape 167"/>
          <p:cNvSpPr/>
          <p:nvPr/>
        </p:nvSpPr>
        <p:spPr>
          <a:xfrm>
            <a:off y="2418180" x="1914777"/>
            <a:ext cy="463799" cx="120810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HEAP</a:t>
            </a:r>
          </a:p>
        </p:txBody>
      </p:sp>
      <p:cxnSp>
        <p:nvCxnSpPr>
          <p:cNvPr id="168" name="Shape 168"/>
          <p:cNvCxnSpPr>
            <a:stCxn id="163" idx="3"/>
            <a:endCxn id="165" idx="1"/>
          </p:cNvCxnSpPr>
          <p:nvPr/>
        </p:nvCxnSpPr>
        <p:spPr>
          <a:xfrm>
            <a:off y="1576674" x="1220199"/>
            <a:ext cy="205200" cx="6945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69" name="Shape 169"/>
          <p:cNvCxnSpPr>
            <a:stCxn id="163" idx="3"/>
            <a:endCxn id="167" idx="1"/>
          </p:cNvCxnSpPr>
          <p:nvPr/>
        </p:nvCxnSpPr>
        <p:spPr>
          <a:xfrm>
            <a:off y="1576674" x="1220199"/>
            <a:ext cy="1073400" cx="6945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70" name="Shape 170"/>
          <p:cNvSpPr/>
          <p:nvPr/>
        </p:nvSpPr>
        <p:spPr>
          <a:xfrm rot="-5400000">
            <a:off y="2239264" x="3831690"/>
            <a:ext cy="315600" cx="1217999"/>
          </a:xfrm>
          <a:prstGeom prst="rect">
            <a:avLst/>
          </a:prstGeom>
          <a:solidFill>
            <a:schemeClr val="accent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000" lang="en"/>
              <a:t>REGISTERS</a:t>
            </a:r>
          </a:p>
        </p:txBody>
      </p:sp>
      <p:cxnSp>
        <p:nvCxnSpPr>
          <p:cNvPr id="171" name="Shape 171"/>
          <p:cNvCxnSpPr>
            <a:stCxn id="165" idx="3"/>
          </p:cNvCxnSpPr>
          <p:nvPr/>
        </p:nvCxnSpPr>
        <p:spPr>
          <a:xfrm>
            <a:off y="1781851" x="3122877"/>
            <a:ext cy="341400" cx="11151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72" name="Shape 172"/>
          <p:cNvCxnSpPr>
            <a:stCxn id="167" idx="3"/>
          </p:cNvCxnSpPr>
          <p:nvPr/>
        </p:nvCxnSpPr>
        <p:spPr>
          <a:xfrm>
            <a:off y="2650080" x="3122877"/>
            <a:ext cy="19200" cx="10338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73" name="Shape 173"/>
          <p:cNvSpPr txBox="1"/>
          <p:nvPr/>
        </p:nvSpPr>
        <p:spPr>
          <a:xfrm>
            <a:off y="1881171" x="3483160"/>
            <a:ext cy="1451999" cx="11150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800" lang="en"/>
              <a:t>?</a:t>
            </a:r>
          </a:p>
        </p:txBody>
      </p:sp>
      <p:sp>
        <p:nvSpPr>
          <p:cNvPr id="174" name="Shape 174"/>
          <p:cNvSpPr/>
          <p:nvPr/>
        </p:nvSpPr>
        <p:spPr>
          <a:xfrm>
            <a:off y="2871599" x="1914777"/>
            <a:ext cy="205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Data</a:t>
            </a:r>
          </a:p>
        </p:txBody>
      </p:sp>
      <p:sp>
        <p:nvSpPr>
          <p:cNvPr id="175" name="Shape 175"/>
          <p:cNvSpPr/>
          <p:nvPr/>
        </p:nvSpPr>
        <p:spPr>
          <a:xfrm>
            <a:off y="3077699" x="1914777"/>
            <a:ext cy="280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text</a:t>
            </a:r>
          </a:p>
        </p:txBody>
      </p:sp>
      <p:sp>
        <p:nvSpPr>
          <p:cNvPr id="176" name="Shape 176"/>
          <p:cNvSpPr/>
          <p:nvPr/>
        </p:nvSpPr>
        <p:spPr>
          <a:xfrm>
            <a:off y="3807525" x="1065325"/>
            <a:ext cy="591900" cx="7621499"/>
          </a:xfrm>
          <a:prstGeom prst="rect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d14a028c2a3a2bc9476102bb288234c415a2b01f828ea62ac5b3e42f</a:t>
            </a:r>
          </a:p>
        </p:txBody>
      </p:sp>
      <p:cxnSp>
        <p:nvCxnSpPr>
          <p:cNvPr id="177" name="Shape 177"/>
          <p:cNvCxnSpPr>
            <a:endCxn id="176" idx="0"/>
          </p:cNvCxnSpPr>
          <p:nvPr/>
        </p:nvCxnSpPr>
        <p:spPr>
          <a:xfrm>
            <a:off y="2998724" x="4409274"/>
            <a:ext cy="808800" cx="4668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2" name="Shape 182"/>
          <p:cNvSpPr/>
          <p:nvPr/>
        </p:nvSpPr>
        <p:spPr>
          <a:xfrm rot="-5400000">
            <a:off y="1721764" x="3785790"/>
            <a:ext cy="787200" cx="1781400"/>
          </a:xfrm>
          <a:prstGeom prst="rect">
            <a:avLst/>
          </a:prstGeom>
          <a:solidFill>
            <a:schemeClr val="accent4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r" rtl="0" lvl="0">
              <a:spcBef>
                <a:spcPts val="0"/>
              </a:spcBef>
              <a:buNone/>
            </a:pPr>
            <a:r>
              <a:rPr sz="1000" lang="en"/>
              <a:t>CPU</a:t>
            </a:r>
          </a:p>
        </p:txBody>
      </p:sp>
      <p:sp>
        <p:nvSpPr>
          <p:cNvPr id="183" name="Shape 183"/>
          <p:cNvSpPr txBox="1"/>
          <p:nvPr>
            <p:ph type="title"/>
          </p:nvPr>
        </p:nvSpPr>
        <p:spPr>
          <a:xfrm>
            <a:off y="3583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 </a:t>
            </a:r>
            <a:br>
              <a:rPr lang="en"/>
            </a:br>
            <a:r>
              <a:rPr lang="en"/>
              <a:t>(For Differential Cryptanalysis)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y="1200150" x="454353"/>
            <a:ext cy="2015400" cx="44516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185" name="Shape 185"/>
          <p:cNvSpPr/>
          <p:nvPr/>
        </p:nvSpPr>
        <p:spPr>
          <a:xfrm>
            <a:off y="1344775" x="105100"/>
            <a:ext cy="463799" cx="1115099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HELL</a:t>
            </a:r>
            <a:r>
              <a:rPr u="sng" lang="en"/>
              <a:t>X</a:t>
            </a:r>
            <a:r>
              <a:rPr lang="en"/>
              <a:t> WORLD</a:t>
            </a:r>
          </a:p>
        </p:txBody>
      </p:sp>
      <p:sp>
        <p:nvSpPr>
          <p:cNvPr id="186" name="Shape 186"/>
          <p:cNvSpPr/>
          <p:nvPr/>
        </p:nvSpPr>
        <p:spPr>
          <a:xfrm>
            <a:off y="1222802" x="1914777"/>
            <a:ext cy="197400" cx="1208100"/>
          </a:xfrm>
          <a:prstGeom prst="rect">
            <a:avLst/>
          </a:prstGeom>
          <a:solidFill>
            <a:schemeClr val="dk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>
                <a:solidFill>
                  <a:srgbClr val="FFFFFF"/>
                </a:solidFill>
              </a:rPr>
              <a:t>System</a:t>
            </a:r>
          </a:p>
        </p:txBody>
      </p:sp>
      <p:sp>
        <p:nvSpPr>
          <p:cNvPr id="187" name="Shape 187"/>
          <p:cNvSpPr/>
          <p:nvPr/>
        </p:nvSpPr>
        <p:spPr>
          <a:xfrm>
            <a:off y="1428901" x="1914777"/>
            <a:ext cy="705900" cx="120810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STACK</a:t>
            </a:r>
          </a:p>
        </p:txBody>
      </p:sp>
      <p:sp>
        <p:nvSpPr>
          <p:cNvPr id="188" name="Shape 188"/>
          <p:cNvSpPr/>
          <p:nvPr/>
        </p:nvSpPr>
        <p:spPr>
          <a:xfrm>
            <a:off y="2129640" x="1914777"/>
            <a:ext cy="280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Shared Libraries</a:t>
            </a:r>
          </a:p>
        </p:txBody>
      </p:sp>
      <p:sp>
        <p:nvSpPr>
          <p:cNvPr id="189" name="Shape 189"/>
          <p:cNvSpPr/>
          <p:nvPr/>
        </p:nvSpPr>
        <p:spPr>
          <a:xfrm>
            <a:off y="2418180" x="1914777"/>
            <a:ext cy="463799" cx="120810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HEAP</a:t>
            </a:r>
          </a:p>
        </p:txBody>
      </p:sp>
      <p:cxnSp>
        <p:nvCxnSpPr>
          <p:cNvPr id="190" name="Shape 190"/>
          <p:cNvCxnSpPr>
            <a:stCxn id="185" idx="3"/>
            <a:endCxn id="187" idx="1"/>
          </p:cNvCxnSpPr>
          <p:nvPr/>
        </p:nvCxnSpPr>
        <p:spPr>
          <a:xfrm>
            <a:off y="1576674" x="1220199"/>
            <a:ext cy="205200" cx="6945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91" name="Shape 191"/>
          <p:cNvCxnSpPr>
            <a:stCxn id="185" idx="3"/>
            <a:endCxn id="189" idx="1"/>
          </p:cNvCxnSpPr>
          <p:nvPr/>
        </p:nvCxnSpPr>
        <p:spPr>
          <a:xfrm>
            <a:off y="1576674" x="1220199"/>
            <a:ext cy="1073400" cx="6945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92" name="Shape 192"/>
          <p:cNvSpPr/>
          <p:nvPr/>
        </p:nvSpPr>
        <p:spPr>
          <a:xfrm rot="-5400000">
            <a:off y="2239264" x="3831690"/>
            <a:ext cy="315600" cx="1217999"/>
          </a:xfrm>
          <a:prstGeom prst="rect">
            <a:avLst/>
          </a:prstGeom>
          <a:solidFill>
            <a:schemeClr val="accent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000" lang="en"/>
              <a:t>REGISTERS</a:t>
            </a:r>
          </a:p>
        </p:txBody>
      </p:sp>
      <p:cxnSp>
        <p:nvCxnSpPr>
          <p:cNvPr id="193" name="Shape 193"/>
          <p:cNvCxnSpPr>
            <a:stCxn id="187" idx="3"/>
          </p:cNvCxnSpPr>
          <p:nvPr/>
        </p:nvCxnSpPr>
        <p:spPr>
          <a:xfrm>
            <a:off y="1781851" x="3122877"/>
            <a:ext cy="341400" cx="11151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94" name="Shape 194"/>
          <p:cNvCxnSpPr>
            <a:stCxn id="189" idx="3"/>
          </p:cNvCxnSpPr>
          <p:nvPr/>
        </p:nvCxnSpPr>
        <p:spPr>
          <a:xfrm>
            <a:off y="2650080" x="3122877"/>
            <a:ext cy="19200" cx="10338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95" name="Shape 195"/>
          <p:cNvSpPr txBox="1"/>
          <p:nvPr/>
        </p:nvSpPr>
        <p:spPr>
          <a:xfrm>
            <a:off y="1881171" x="3483160"/>
            <a:ext cy="1451999" cx="11150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800" lang="en"/>
              <a:t>?</a:t>
            </a:r>
          </a:p>
        </p:txBody>
      </p:sp>
      <p:sp>
        <p:nvSpPr>
          <p:cNvPr id="196" name="Shape 196"/>
          <p:cNvSpPr/>
          <p:nvPr/>
        </p:nvSpPr>
        <p:spPr>
          <a:xfrm>
            <a:off y="2871599" x="1914777"/>
            <a:ext cy="205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Data</a:t>
            </a:r>
          </a:p>
        </p:txBody>
      </p:sp>
      <p:sp>
        <p:nvSpPr>
          <p:cNvPr id="197" name="Shape 197"/>
          <p:cNvSpPr/>
          <p:nvPr/>
        </p:nvSpPr>
        <p:spPr>
          <a:xfrm>
            <a:off y="3077699" x="1914777"/>
            <a:ext cy="280200" cx="1208100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000" lang="en"/>
              <a:t>text</a:t>
            </a:r>
          </a:p>
        </p:txBody>
      </p:sp>
      <p:sp>
        <p:nvSpPr>
          <p:cNvPr id="198" name="Shape 198"/>
          <p:cNvSpPr/>
          <p:nvPr/>
        </p:nvSpPr>
        <p:spPr>
          <a:xfrm>
            <a:off y="3807525" x="1065325"/>
            <a:ext cy="591900" cx="7621499"/>
          </a:xfrm>
          <a:prstGeom prst="rect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4a028c2a3a2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bc</a:t>
            </a: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9476102bb2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8234c415a2b01f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28ea62ac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5b3</a:t>
            </a:r>
            <a:r>
              <a:rPr sz="1800" lang="en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e42</a:t>
            </a:r>
            <a:r>
              <a:rPr sz="1800"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</a:p>
        </p:txBody>
      </p:sp>
      <p:cxnSp>
        <p:nvCxnSpPr>
          <p:cNvPr id="199" name="Shape 199"/>
          <p:cNvCxnSpPr>
            <a:endCxn id="198" idx="0"/>
          </p:cNvCxnSpPr>
          <p:nvPr/>
        </p:nvCxnSpPr>
        <p:spPr>
          <a:xfrm>
            <a:off y="2998724" x="4409274"/>
            <a:ext cy="808800" cx="4668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200" name="Shape 200"/>
          <p:cNvSpPr txBox="1"/>
          <p:nvPr/>
        </p:nvSpPr>
        <p:spPr>
          <a:xfrm>
            <a:off y="1805125" x="5740900"/>
            <a:ext cy="1272599" cx="30678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 i="1"/>
              <a:t>Throwing patterns here doesn’t work.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i="1"/>
          </a:p>
          <a:p>
            <a:pPr rtl="0" lvl="0">
              <a:spcBef>
                <a:spcPts val="0"/>
              </a:spcBef>
              <a:buNone/>
            </a:pPr>
            <a:r>
              <a:rPr lang="en" i="1"/>
              <a:t>How would we pull this off?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5" name="Shape 205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Dynamic Taint Analysis (DTA)</a:t>
            </a:r>
          </a:p>
        </p:txBody>
      </p:sp>
      <p:sp>
        <p:nvSpPr>
          <p:cNvPr id="206" name="Shape 206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" name="Shape 2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DTA steps</a:t>
            </a:r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1) Tag data originating from an unsafe source as </a:t>
            </a:r>
            <a:r>
              <a:rPr lang="en" i="1"/>
              <a:t>tainted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2) track </a:t>
            </a:r>
            <a:r>
              <a:rPr lang="en" i="1"/>
              <a:t>tainted </a:t>
            </a:r>
            <a:r>
              <a:rPr lang="en"/>
              <a:t>data during execution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3) identify and prevent unsafe usage of </a:t>
            </a:r>
            <a:r>
              <a:rPr lang="en" i="1"/>
              <a:t>tainted </a:t>
            </a:r>
            <a:r>
              <a:rPr lang="en"/>
              <a:t>data.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y="3883025" x="5047750"/>
            <a:ext cy="1042800" cx="36390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sz="3000" lang="en" i="1">
                <a:solidFill>
                  <a:schemeClr val="lt2"/>
                </a:solidFill>
              </a:rPr>
              <a:t>REMEMBER THESE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" name="Shape 3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Taint analysis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Dynamic Taint </a:t>
            </a:r>
            <a:br>
              <a:rPr lang="en"/>
            </a:br>
            <a:r>
              <a:rPr lang="en"/>
              <a:t>Analysis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Code Paths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Symbolic </a:t>
            </a:r>
            <a:br>
              <a:rPr lang="en"/>
            </a:br>
            <a:r>
              <a:rPr lang="en"/>
              <a:t>representations</a:t>
            </a:r>
          </a:p>
          <a:p>
            <a:pPr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Advancements</a:t>
            </a:r>
          </a:p>
        </p:txBody>
      </p:sp>
      <p:pic>
        <p:nvPicPr>
          <p:cNvPr id="42" name="Shape 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3951200"/>
            <a:ext cy="5192800" cx="51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DTA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Usually requires fine-grained control of the system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u="sng" lang="en">
                <a:solidFill>
                  <a:schemeClr val="hlink"/>
                </a:solidFill>
                <a:hlinkClick r:id="rId3"/>
              </a:rPr>
              <a:t>QEMU</a:t>
            </a:r>
            <a:r>
              <a:rPr lang="en"/>
              <a:t> (emulator)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Debuggers</a:t>
            </a:r>
          </a:p>
          <a:p>
            <a:pPr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etc… 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DTA Uses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Bug hunting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Detecting 0-days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u="sng" b="1" lang="en"/>
              <a:t>Argos</a:t>
            </a:r>
            <a:r>
              <a:rPr b="1" lang="en"/>
              <a:t> 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http://www.few.vu.nl/argos/?page=1</a:t>
            </a:r>
            <a:r>
              <a:rPr lang="en"/>
              <a:t> </a:t>
            </a:r>
          </a:p>
          <a:p>
            <a:pPr lvl="0" indent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0" name="Shape 230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Code Paths</a:t>
            </a:r>
          </a:p>
        </p:txBody>
      </p:sp>
      <p:sp>
        <p:nvSpPr>
          <p:cNvPr id="231" name="Shape 231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and avoiding explosions</a:t>
            </a:r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5275150"/>
            <a:ext cy="2901624" cx="386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" name="Shape 2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Dynamic Analysis Problems</a:t>
            </a:r>
          </a:p>
        </p:txBody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Code Coverage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Symbolic representation &amp; Path Explosion</a:t>
            </a:r>
          </a:p>
          <a:p>
            <a:pPr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Differential fuzzing 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Code Coverage</a:t>
            </a:r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y="1200150" x="457200"/>
            <a:ext cy="3725699" cx="48554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Cover interesting Paths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Branches are expensive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imposes exponential cost</a:t>
            </a:r>
          </a:p>
          <a:p>
            <a:pPr rtl="0" lvl="2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en"/>
              <a:t>avoiding loops</a:t>
            </a:r>
          </a:p>
          <a:p>
            <a:pPr rtl="0" lvl="2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en"/>
              <a:t>avoiding already covered paths</a:t>
            </a:r>
          </a:p>
          <a:p>
            <a:pPr rtl="0" lvl="2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en"/>
              <a:t>required careful optimization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++Reasoning about code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5312715"/>
            <a:ext cy="5143500" cx="3831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https://github.com/elvanderb/TCP-32764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Code paths and reality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90% of execution time is spent in loops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Tons of optimization research done here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This alone is the subject of many PhD dissertations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branch prediction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A vulnerable code path might be traveled &lt; 0.1% of the time on average.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indent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" name="Shape 26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2" name="Shape 262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Symbolic Representation / Constraints</a:t>
            </a:r>
          </a:p>
        </p:txBody>
      </p:sp>
      <p:sp>
        <p:nvSpPr>
          <p:cNvPr id="263" name="Shape 263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if (x &gt; 0 &amp;&amp; x &lt; 1600)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	</a:t>
            </a:r>
            <a:r>
              <a:rPr sz="1800" lang="en"/>
              <a:t>// does testing 1,2,3,4,..1598,1599.. matter?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Basic Symbolic Representation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Variables are represented by symbols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allow symbols to take any value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replace concrete operations with operations that manipulate symbolic values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special focus on branches</a:t>
            </a:r>
          </a:p>
          <a:p>
            <a:pPr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branches go one of two ways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" name="Shape 2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Basic Symbolic Representation</a:t>
            </a: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When program branches on a symbolic value: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system follows both branches at once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keeps track of </a:t>
            </a:r>
            <a:r>
              <a:rPr lang="en" i="1"/>
              <a:t>“</a:t>
            </a:r>
            <a:r>
              <a:rPr u="sng" b="1" lang="en" i="1">
                <a:solidFill>
                  <a:srgbClr val="008000"/>
                </a:solidFill>
              </a:rPr>
              <a:t>path constraint</a:t>
            </a:r>
            <a:r>
              <a:rPr lang="en" i="1"/>
              <a:t>” that determines the branch behavior</a:t>
            </a:r>
          </a:p>
          <a:p>
            <a:pPr rtl="0" lvl="0">
              <a:spcBef>
                <a:spcPts val="0"/>
              </a:spcBef>
              <a:buNone/>
            </a:pPr>
            <a:r>
              <a:rPr lang="en" i="1"/>
              <a:t>When a code path ends / bug is found: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i="1"/>
              <a:t>test case can be quickly generated by solving all of the path constraints!</a:t>
            </a:r>
          </a:p>
          <a:p>
            <a:pPr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u="sng" lang="en" i="1">
                <a:solidFill>
                  <a:schemeClr val="hlink"/>
                </a:solidFill>
                <a:hlinkClick r:id="rId3"/>
              </a:rPr>
              <a:t>constraint solvers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" name="Shape 4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“THE MASK” APT</a:t>
            </a:r>
          </a:p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y="1200150" x="457200"/>
            <a:ext cy="3725699" cx="39405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attacked Kaspersky AV to privilege escalation &amp; hide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importance of finding vulns in own product</a:t>
            </a:r>
          </a:p>
          <a:p>
            <a:pPr rtl="0" lvl="0">
              <a:spcBef>
                <a:spcPts val="0"/>
              </a:spcBef>
              <a:buNone/>
            </a:pPr>
            <a:r>
              <a:rPr u="sng" sz="1400" lang="en">
                <a:solidFill>
                  <a:schemeClr val="hlink"/>
                </a:solidFill>
                <a:hlinkClick r:id="rId3"/>
              </a:rPr>
              <a:t>http://www.securelist.com/en/downloads/vlpdfs/unveilingthemask_v1.0.pdf</a:t>
            </a:r>
            <a:r>
              <a:rPr sz="1400" lang="en"/>
              <a:t>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9" name="Shape 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0" x="4457050"/>
            <a:ext cy="7323400" cx="46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" name="Shape 27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0" name="Shape 28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Basic Symbolic Representation</a:t>
            </a:r>
          </a:p>
        </p:txBody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Problems: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-Scales poorly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-high number of branches = explosion of code paths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Basic solutions to these ^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+parallel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+heuristics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" name="Shape 28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Intermediate Representations (IR/IL)</a:t>
            </a:r>
          </a:p>
        </p:txBody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A frontend (language) that facilitates the RE/analysis of code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machine code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source code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malware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The IR/IL can be: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pseudo code</a:t>
            </a:r>
          </a:p>
          <a:p>
            <a:pPr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or other executable code </a:t>
            </a:r>
            <a:r>
              <a:rPr u="sng" lang="en" i="1"/>
              <a:t>(Forward Symbolic Execution)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SimpIL </a:t>
            </a:r>
            <a:r>
              <a:rPr sz="3000" lang="en"/>
              <a:t>(Simple Intermediate Language)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sz="2400" lang="en"/>
              <a:t>General language for symbolic execution / taint analysis</a:t>
            </a:r>
            <a:br>
              <a:rPr sz="2400" lang="en"/>
            </a:br>
            <a:r>
              <a:rPr u="sng" sz="1400" lang="en">
                <a:solidFill>
                  <a:schemeClr val="hlink"/>
                </a:solidFill>
                <a:hlinkClick r:id="rId3"/>
              </a:rPr>
              <a:t>http://users.ece.cmu.edu/~ejschwar/papers/oakland10.pdf</a:t>
            </a:r>
            <a:r>
              <a:rPr sz="1400" lang="en"/>
              <a:t> </a:t>
            </a:r>
          </a:p>
        </p:txBody>
      </p:sp>
      <p:pic>
        <p:nvPicPr>
          <p:cNvPr id="294" name="Shape 2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2108525" x="413012"/>
            <a:ext cy="2842550" cx="831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" name="Shape 29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How SimpIL works</a:t>
            </a: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Program = sequence of numbered statements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type="arabicPeriod"/>
            </a:pPr>
            <a:r>
              <a:rPr lang="en"/>
              <a:t>statements = assignments, assertions, jumps, and conditional jumps</a:t>
            </a:r>
          </a:p>
          <a:p>
            <a:pPr rtl="0" lvl="0" indent="0" marL="457200">
              <a:spcBef>
                <a:spcPts val="0"/>
              </a:spcBef>
              <a:buNone/>
            </a:pPr>
            <a:r>
              <a:rPr sz="1800" lang="en"/>
              <a:t>if (x &lt;1)</a:t>
            </a:r>
          </a:p>
          <a:p>
            <a:pPr rtl="0" lvl="0" indent="457200" marL="457200">
              <a:spcBef>
                <a:spcPts val="0"/>
              </a:spcBef>
              <a:buNone/>
            </a:pPr>
            <a:r>
              <a:rPr sz="1800" lang="en"/>
              <a:t>x = 0;</a:t>
            </a:r>
          </a:p>
          <a:p>
            <a:pPr rtl="0" lvl="0" indent="0" marL="457200">
              <a:spcBef>
                <a:spcPts val="0"/>
              </a:spcBef>
              <a:buNone/>
            </a:pPr>
            <a:r>
              <a:rPr sz="1800" lang="en"/>
              <a:t>if (blah)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/>
              <a:t>foo();</a:t>
            </a:r>
          </a:p>
          <a:p>
            <a:pPr lvl="0" indent="0" marL="0">
              <a:spcBef>
                <a:spcPts val="0"/>
              </a:spcBef>
              <a:buNone/>
            </a:pPr>
            <a:r>
              <a:rPr sz="1800" lang="en"/>
              <a:t>	return();</a:t>
            </a: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How SimpIL works</a:t>
            </a:r>
          </a:p>
        </p:txBody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buAutoNum startAt="3" type="arabicPeriod"/>
            </a:pPr>
            <a:r>
              <a:rPr lang="en"/>
              <a:t>Expressions are things that have no side-effects (i.e. do not change the program state).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" name="Shape 3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1" name="Shape 31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How SimpIL works</a:t>
            </a:r>
          </a:p>
        </p:txBody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    = </a:t>
            </a:r>
            <a:r>
              <a:rPr lang="en"/>
              <a:t>These are </a:t>
            </a:r>
            <a:r>
              <a:rPr u="sng" lang="en"/>
              <a:t>b</a:t>
            </a:r>
            <a:r>
              <a:rPr lang="en"/>
              <a:t>inary operators: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+, -, /, *, ^, &amp;(bitwise and), …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u="sng" lang="en" i="1"/>
              <a:t>Not to be confused with bitwise operators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     = </a:t>
            </a:r>
            <a:r>
              <a:rPr lang="en"/>
              <a:t>These are </a:t>
            </a:r>
            <a:r>
              <a:rPr u="sng" lang="en"/>
              <a:t>u</a:t>
            </a:r>
            <a:r>
              <a:rPr lang="en"/>
              <a:t>nary operators</a:t>
            </a:r>
            <a:r>
              <a:rPr lang="en"/>
              <a:t>: 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!, ++, --, &amp;(address of), *(indirection), ~(one’s compliment), type-casts, sizeof()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See: </a:t>
            </a:r>
            <a:r>
              <a:rPr u="sng" sz="1400" lang="en">
                <a:solidFill>
                  <a:schemeClr val="hlink"/>
                </a:solidFill>
                <a:hlinkClick r:id="rId3"/>
              </a:rPr>
              <a:t>http://en.wikipedia.org/wiki/Unary_operation#C_family_of_languages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id="313" name="Shape 3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352550" x="533400"/>
            <a:ext cy="514350" cx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Shape 3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951175" x="590550"/>
            <a:ext cy="447675" cx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SimpIL </a:t>
            </a:r>
            <a:r>
              <a:rPr sz="3000" lang="en"/>
              <a:t>(Simple Intermediate Language)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2400" lang="en"/>
              <a:t>General language for symbolic execution / taint analysis</a:t>
            </a:r>
            <a:br>
              <a:rPr sz="2400" lang="en"/>
            </a:br>
            <a:r>
              <a:rPr u="sng" sz="1400" lang="en">
                <a:solidFill>
                  <a:schemeClr val="hlink"/>
                </a:solidFill>
                <a:hlinkClick r:id="rId3"/>
              </a:rPr>
              <a:t>http://users.ece.cmu.edu/~ejschwar/papers/oakland10.pdf</a:t>
            </a:r>
            <a:r>
              <a:rPr sz="1400" lang="en"/>
              <a:t> </a:t>
            </a:r>
          </a:p>
        </p:txBody>
      </p:sp>
      <p:pic>
        <p:nvPicPr>
          <p:cNvPr id="321" name="Shape 3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2108525" x="413012"/>
            <a:ext cy="2842550" cx="831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SimpIL </a:t>
            </a:r>
            <a:r>
              <a:rPr sz="3000" lang="en"/>
              <a:t>(Simple Intermediate Language)</a:t>
            </a:r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219500" x="753250"/>
            <a:ext cy="3827000" cx="763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1" name="Shape 3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Lets see an example</a:t>
            </a:r>
          </a:p>
        </p:txBody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Following </a:t>
            </a:r>
            <a:r>
              <a:rPr sz="1800" lang="en"/>
              <a:t>(</a:t>
            </a:r>
            <a:r>
              <a:rPr u="sng" sz="1800" lang="en">
                <a:solidFill>
                  <a:schemeClr val="hlink"/>
                </a:solidFill>
                <a:hlinkClick r:id="rId3"/>
              </a:rPr>
              <a:t>http://users.ece.cmu.edu/~ejschwar/papers/oakland10.pdf</a:t>
            </a:r>
            <a:r>
              <a:rPr sz="1800" lang="en"/>
              <a:t>)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Assume 32 bit int values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assume everything is well-typed (type checking is omitted)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34" name="Shape 3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3938350" x="2262187"/>
            <a:ext cy="714375" cx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" name="Shape 3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Simple right?</a:t>
            </a:r>
          </a:p>
        </p:txBody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200150" x="457200"/>
            <a:ext cy="2018249" cx="491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Shape 3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3631181" x="228600"/>
            <a:ext cy="1294668" cx="8686802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Shape 343"/>
          <p:cNvSpPr txBox="1"/>
          <p:nvPr/>
        </p:nvSpPr>
        <p:spPr>
          <a:xfrm>
            <a:off y="1506575" x="5793825"/>
            <a:ext cy="1855800" cx="28928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sz="2400" lang="en" i="1">
                <a:solidFill>
                  <a:schemeClr val="lt2"/>
                </a:solidFill>
              </a:rPr>
              <a:t>(This won’t be on the exam)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Crash Analysis / 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Once crashes are caused, determining if a </a:t>
            </a:r>
            <a:br>
              <a:rPr lang="en"/>
            </a:br>
            <a:r>
              <a:rPr lang="en"/>
              <a:t>vulnerability exists</a:t>
            </a: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" name="Shape 3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8" name="Shape 34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Symbolic Execution</a:t>
            </a:r>
          </a:p>
        </p:txBody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+ code coverage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+ concolic techniques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- heavyweight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- complicated!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- not always worth it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3" name="Shape 3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4" name="Shape 354"/>
          <p:cNvSpPr txBox="1"/>
          <p:nvPr>
            <p:ph type="ctrTitle"/>
          </p:nvPr>
        </p:nvSpPr>
        <p:spPr>
          <a:xfrm>
            <a:off y="1618313" x="685800"/>
            <a:ext cy="1238099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Recent publications / State of the Art</a:t>
            </a:r>
          </a:p>
        </p:txBody>
      </p:sp>
      <p:sp>
        <p:nvSpPr>
          <p:cNvPr id="355" name="Shape 355"/>
          <p:cNvSpPr txBox="1"/>
          <p:nvPr>
            <p:ph idx="1" type="subTitle"/>
          </p:nvPr>
        </p:nvSpPr>
        <p:spPr>
          <a:xfrm>
            <a:off y="2964777" x="685800"/>
            <a:ext cy="9447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9" name="Shape 3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0" name="Shape 36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“Adaptive Random Testing” (~2004)</a:t>
            </a:r>
          </a:p>
        </p:txBody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http://www.utdallas.edu/~ewong/SYSM-6310/03-Lecture/02-ART-paper-01.pdf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distributes test cases more evenly in test space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outperforms ordinary random testing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Widely cited paper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great discussion of it here </a:t>
            </a:r>
            <a:r>
              <a:rPr u="sng" lang="en">
                <a:solidFill>
                  <a:schemeClr val="hlink"/>
                </a:solidFill>
                <a:hlinkClick r:id="rId4"/>
              </a:rPr>
              <a:t>http://blog.regehr.org/archives/1039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" name="Shape 3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6" name="Shape 36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“Adaptive Random Testing” (~2004)</a:t>
            </a:r>
          </a:p>
        </p:txBody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http://www.utdallas.edu/~ewong/SYSM-6310/03-Lecture/02-ART-paper-01.pdf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Widely cited paper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great discussion of it here </a:t>
            </a:r>
            <a:r>
              <a:rPr u="sng" lang="en">
                <a:solidFill>
                  <a:schemeClr val="hlink"/>
                </a:solidFill>
                <a:hlinkClick r:id="rId4"/>
              </a:rPr>
              <a:t>http://blog.regehr.org/archives/1039</a:t>
            </a:r>
            <a:r>
              <a:rPr lang="en"/>
              <a:t> 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Talks about quality of constraints, and how to distribute test cases.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1" name="Shape 3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“Smart” Fuzzing</a:t>
            </a:r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y="1200150" x="457200"/>
            <a:ext cy="3725699" cx="4865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“A Taint Based Approach for Smart Fuzzing”</a:t>
            </a:r>
            <a:br>
              <a:rPr lang="en"/>
            </a:br>
            <a:r>
              <a:rPr sz="1800" lang="en" i="1"/>
              <a:t>(VUPEN &amp; Grenoble University)</a:t>
            </a:r>
          </a:p>
          <a:p>
            <a:pPr rtl="0" lvl="0" indent="-3175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u="sng" sz="1400" lang="en">
                <a:solidFill>
                  <a:schemeClr val="hlink"/>
                </a:solidFill>
                <a:hlinkClick r:id="rId3"/>
              </a:rPr>
              <a:t>http://diyhpl.us/~bryan/papers2/paperbot/e15bb28f0dc692c053f64bb48b879ab3.pdf</a:t>
            </a:r>
            <a:r>
              <a:rPr sz="1400" lang="en"/>
              <a:t> </a:t>
            </a:r>
          </a:p>
          <a:p>
            <a:pPr rtl="0" lvl="0" indent="-3429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sz="1800" lang="en"/>
              <a:t>use taint analysis to judge code coverage, and fuzzing efficiency</a:t>
            </a:r>
          </a:p>
          <a:p>
            <a:pPr rtl="0" lvl="1" indent="-317500" marL="914400">
              <a:spcBef>
                <a:spcPts val="0"/>
              </a:spcBef>
              <a:buClr>
                <a:schemeClr val="dk2"/>
              </a:buClr>
              <a:buSzPct val="100000"/>
              <a:buFont typeface="Courier New"/>
              <a:buChar char="o"/>
            </a:pPr>
            <a:r>
              <a:rPr sz="1400" lang="en"/>
              <a:t>differentially adjust fuzzing to improve coverage</a:t>
            </a:r>
          </a:p>
          <a:p>
            <a:pPr rtl="0" lvl="2" indent="-317500" marL="1371600">
              <a:spcBef>
                <a:spcPts val="0"/>
              </a:spcBef>
              <a:buClr>
                <a:schemeClr val="dk2"/>
              </a:buClr>
              <a:buSzPct val="100000"/>
              <a:buFont typeface="Wingdings"/>
              <a:buChar char="§"/>
            </a:pPr>
            <a:r>
              <a:rPr sz="1400" lang="en"/>
              <a:t>depending on how many path constraints have been exhausted 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 sz="1400"/>
          </a:p>
        </p:txBody>
      </p:sp>
      <p:pic>
        <p:nvPicPr>
          <p:cNvPr id="374" name="Shape 3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0" x="5322566"/>
            <a:ext cy="5143499" cx="3821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" name="Shape 37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Advancements / State of Art</a:t>
            </a:r>
          </a:p>
        </p:txBody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“Rocket Propelled Chainsaw”</a:t>
            </a:r>
          </a:p>
        </p:txBody>
      </p:sp>
      <p:pic>
        <p:nvPicPr>
          <p:cNvPr id="381" name="Shape 3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2111350" x="457200"/>
            <a:ext cy="2476500" cx="7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5" name="Shape 38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86" name="Shape 38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Advancements / State of Art</a:t>
            </a:r>
          </a:p>
        </p:txBody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“Rocket Propelled Chainsaw”</a:t>
            </a:r>
          </a:p>
        </p:txBody>
      </p:sp>
      <p:pic>
        <p:nvPicPr>
          <p:cNvPr id="388" name="Shape 3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2111350" x="457200"/>
            <a:ext cy="2476500" cx="765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Shape 3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111350" x="457200"/>
            <a:ext cy="2476499" cx="7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" name="Shape 39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Advancements / State of Art</a:t>
            </a:r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“Unleashing MAYHEM on Binary Code”</a:t>
            </a:r>
          </a:p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http://www.cse.psu.edu/~tjaeger/cse597-s13/docs/binary_mayhem_oakland_12.pdf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found 1200 bugs (</a:t>
            </a:r>
            <a:r>
              <a:rPr u="sng" lang="en">
                <a:solidFill>
                  <a:schemeClr val="hlink"/>
                </a:solidFill>
                <a:hlinkClick r:id="rId4"/>
              </a:rPr>
              <a:t>http://lwn.net/Articles/557055/</a:t>
            </a:r>
            <a:r>
              <a:rPr lang="en"/>
              <a:t>) 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29 published 0-days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novel hybrid symbolic execution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96" name="Shape 3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809050" x="6550550"/>
            <a:ext cy="2334449" cx="259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0" name="Shape 4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1" name="Shape 40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(other) Advancements / State of Art</a:t>
            </a:r>
          </a:p>
        </p:txBody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given target code chunk, “bubbles” back up the code paths to determine if reachable and how.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can’t remember who / what :(</a:t>
            </a:r>
          </a:p>
          <a:p>
            <a:pPr lvl="0" indent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6" name="Shape 40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7" name="Shape 40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GDSL Toolkit: Advancement in IRs</a:t>
            </a:r>
          </a:p>
        </p:txBody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http://www2.in.tum.de/bib/files/simon14gdsl.pdf</a:t>
            </a:r>
            <a:r>
              <a:rPr lang="en"/>
              <a:t> 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Great discussion on IR existing work and pitfalls.</a:t>
            </a:r>
          </a:p>
          <a:p>
            <a:pPr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most only cover a subset of instruction set (e.g. x86)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Exploitability Analysis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Determine the </a:t>
            </a:r>
            <a:r>
              <a:rPr lang="en" i="1"/>
              <a:t>exploitability </a:t>
            </a:r>
            <a:r>
              <a:rPr lang="en"/>
              <a:t>of bugs.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No accurate tools exist for vuln analysis.  </a:t>
            </a:r>
          </a:p>
          <a:p>
            <a:pPr rtl="0" lvl="0" indent="-419100" marL="9144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!exploitable (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http://msecdbg.codeplex.com/</a:t>
            </a:r>
            <a:r>
              <a:rPr lang="en"/>
              <a:t>) </a:t>
            </a:r>
          </a:p>
          <a:p>
            <a:pPr rtl="0" lvl="1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is a WinDBG extension</a:t>
            </a:r>
          </a:p>
          <a:p>
            <a:pPr rtl="0" lvl="1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reports what is definately exploitable, probably exploitable, not exploitable, and unknown</a:t>
            </a:r>
          </a:p>
          <a:p>
            <a:pPr rtl="0" lvl="1" indent="-381000" marL="13716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 i="1"/>
              <a:t>but is considered not very accurate.</a:t>
            </a:r>
          </a:p>
          <a:p>
            <a:pPr rtl="0" lvl="0" indent="-419100" marL="9144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mona.py has an exploit generation feature that is useful for getting started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2" name="Shape 4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DISCLAIMER on State of Art</a:t>
            </a:r>
          </a:p>
        </p:txBody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This by no means is a comprehensive coverage of the “state of the art” of fuzzing, DTA, forward symbolic execution, etc...</a:t>
            </a:r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8" name="Shape 4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9" name="Shape 41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y="1200150" x="457200"/>
            <a:ext cy="3725699" cx="37901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Read: Differential Testing for Software</a:t>
            </a:r>
            <a:b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u="sng" sz="1400" lang="en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http://www.cs.dartmouth.edu/~mckeeman/references/DifferentialTestingForSoftware.pdf</a:t>
            </a:r>
            <a: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Read: Attaching the Rocket to the Chainsaw</a:t>
            </a:r>
            <a:br>
              <a:rPr sz="1400" lang="en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u="sng" sz="1400" lang="en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https://www.cert.org/blogs/certcc/2013/09/putting_the_rocket_on_the_chai.html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21" name="Shape 4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0" x="4684317"/>
            <a:ext cy="5143500" cx="445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Shape 4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-24650" x="4247425"/>
            <a:ext cy="5192800" cx="51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6" name="Shape 4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7" name="Shape 42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BFF</a:t>
            </a:r>
          </a:p>
        </p:txBody>
      </p:sp>
      <p:sp>
        <p:nvSpPr>
          <p:cNvPr id="428" name="Shape 428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Basic Fuzzing Framework (Linux / Mac)</a:t>
            </a:r>
          </a:p>
          <a:p>
            <a:pPr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http://www.cert.org/vulnerability-analysis/tools/bff.cfm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2" name="Shape 4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3" name="Shape 433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FOE</a:t>
            </a:r>
          </a:p>
        </p:txBody>
      </p:sp>
      <p:sp>
        <p:nvSpPr>
          <p:cNvPr id="434" name="Shape 434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Failure Observation Engine (Windows fuzzing)</a:t>
            </a:r>
          </a:p>
          <a:p>
            <a:pPr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3"/>
              </a:rPr>
              <a:t>http://www.cert.org/vulnerability-analysis/tools/foe.cfm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Goal is to mark data originating from untrusted sources as </a:t>
            </a:r>
            <a:r>
              <a:rPr lang="en" i="1"/>
              <a:t>tainted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can be done statically / dynamically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Two dependencies that determine taint: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Data flow dependencies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Control flow dependencies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Tracking Policies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Just track control flow dependencies?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Also data flow dependencies?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Track taint after free() / garbage collection?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miss use after free or use uninitialized vulns.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bytewise? </a:t>
            </a:r>
          </a:p>
          <a:p>
            <a:pPr rtl="0" lvl="1" indent="-381000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en"/>
              <a:t>or even bitwise?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8" name="Shape 78"/>
          <p:cNvSpPr/>
          <p:nvPr/>
        </p:nvSpPr>
        <p:spPr>
          <a:xfrm rot="-5400000">
            <a:off y="2164399" x="6615825"/>
            <a:ext cy="1455300" cx="3293099"/>
          </a:xfrm>
          <a:prstGeom prst="rect">
            <a:avLst/>
          </a:prstGeom>
          <a:solidFill>
            <a:schemeClr val="accent4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r" rtl="0" lvl="0">
              <a:spcBef>
                <a:spcPts val="0"/>
              </a:spcBef>
              <a:buNone/>
            </a:pPr>
            <a:r>
              <a:rPr sz="3000" lang="en"/>
              <a:t>CPU</a:t>
            </a:r>
          </a:p>
        </p:txBody>
      </p:sp>
      <p:sp>
        <p:nvSpPr>
          <p:cNvPr id="79" name="Shape 7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81" name="Shape 81"/>
          <p:cNvSpPr/>
          <p:nvPr/>
        </p:nvSpPr>
        <p:spPr>
          <a:xfrm>
            <a:off y="1467525" x="451000"/>
            <a:ext cy="857400" cx="1421699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User Input</a:t>
            </a:r>
          </a:p>
        </p:txBody>
      </p:sp>
      <p:sp>
        <p:nvSpPr>
          <p:cNvPr id="82" name="Shape 82"/>
          <p:cNvSpPr/>
          <p:nvPr/>
        </p:nvSpPr>
        <p:spPr>
          <a:xfrm>
            <a:off y="1242025" x="3156975"/>
            <a:ext cy="365099" cx="2233499"/>
          </a:xfrm>
          <a:prstGeom prst="rect">
            <a:avLst/>
          </a:prstGeom>
          <a:solidFill>
            <a:schemeClr val="dk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System</a:t>
            </a:r>
          </a:p>
        </p:txBody>
      </p:sp>
      <p:sp>
        <p:nvSpPr>
          <p:cNvPr id="83" name="Shape 83"/>
          <p:cNvSpPr/>
          <p:nvPr/>
        </p:nvSpPr>
        <p:spPr>
          <a:xfrm>
            <a:off y="1623025" x="3156975"/>
            <a:ext cy="1305000" cx="2233499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STACK</a:t>
            </a:r>
          </a:p>
        </p:txBody>
      </p:sp>
      <p:sp>
        <p:nvSpPr>
          <p:cNvPr id="84" name="Shape 84"/>
          <p:cNvSpPr/>
          <p:nvPr/>
        </p:nvSpPr>
        <p:spPr>
          <a:xfrm>
            <a:off y="2918425" x="3156975"/>
            <a:ext cy="517800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Shared Libraries</a:t>
            </a:r>
          </a:p>
        </p:txBody>
      </p:sp>
      <p:sp>
        <p:nvSpPr>
          <p:cNvPr id="85" name="Shape 85"/>
          <p:cNvSpPr/>
          <p:nvPr/>
        </p:nvSpPr>
        <p:spPr>
          <a:xfrm>
            <a:off y="3451825" x="3156975"/>
            <a:ext cy="857400" cx="2233499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HEAP</a:t>
            </a:r>
          </a:p>
        </p:txBody>
      </p:sp>
      <p:cxnSp>
        <p:nvCxnSpPr>
          <p:cNvPr id="86" name="Shape 86"/>
          <p:cNvCxnSpPr>
            <a:stCxn id="81" idx="3"/>
            <a:endCxn id="83" idx="1"/>
          </p:cNvCxnSpPr>
          <p:nvPr/>
        </p:nvCxnSpPr>
        <p:spPr>
          <a:xfrm>
            <a:off y="1896225" x="1872699"/>
            <a:ext cy="379200" cx="1284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87" name="Shape 87"/>
          <p:cNvCxnSpPr>
            <a:stCxn id="81" idx="3"/>
            <a:endCxn id="85" idx="1"/>
          </p:cNvCxnSpPr>
          <p:nvPr/>
        </p:nvCxnSpPr>
        <p:spPr>
          <a:xfrm>
            <a:off y="1896225" x="1872699"/>
            <a:ext cy="1984200" cx="1284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88" name="Shape 88"/>
          <p:cNvSpPr/>
          <p:nvPr/>
        </p:nvSpPr>
        <p:spPr>
          <a:xfrm rot="-5400000">
            <a:off y="3121100" x="6700425"/>
            <a:ext cy="583199" cx="2251799"/>
          </a:xfrm>
          <a:prstGeom prst="rect">
            <a:avLst/>
          </a:prstGeom>
          <a:solidFill>
            <a:schemeClr val="accent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800" lang="en"/>
              <a:t>REGISTERS</a:t>
            </a:r>
          </a:p>
        </p:txBody>
      </p:sp>
      <p:cxnSp>
        <p:nvCxnSpPr>
          <p:cNvPr id="89" name="Shape 89"/>
          <p:cNvCxnSpPr>
            <a:stCxn id="83" idx="3"/>
          </p:cNvCxnSpPr>
          <p:nvPr/>
        </p:nvCxnSpPr>
        <p:spPr>
          <a:xfrm>
            <a:off y="2275525" x="5390474"/>
            <a:ext cy="630900" cx="20616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90" name="Shape 90"/>
          <p:cNvCxnSpPr>
            <a:stCxn id="85" idx="3"/>
          </p:cNvCxnSpPr>
          <p:nvPr/>
        </p:nvCxnSpPr>
        <p:spPr>
          <a:xfrm>
            <a:off y="3880525" x="5390474"/>
            <a:ext cy="35400" cx="1911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91" name="Shape 91"/>
          <p:cNvSpPr txBox="1"/>
          <p:nvPr/>
        </p:nvSpPr>
        <p:spPr>
          <a:xfrm>
            <a:off y="2459100" x="6056325"/>
            <a:ext cy="2684400" cx="2061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9600" lang="en"/>
              <a:t>?</a:t>
            </a:r>
          </a:p>
        </p:txBody>
      </p:sp>
      <p:sp>
        <p:nvSpPr>
          <p:cNvPr id="92" name="Shape 92"/>
          <p:cNvSpPr/>
          <p:nvPr/>
        </p:nvSpPr>
        <p:spPr>
          <a:xfrm>
            <a:off y="4290025" x="3156975"/>
            <a:ext cy="379199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Data</a:t>
            </a:r>
          </a:p>
        </p:txBody>
      </p:sp>
      <p:sp>
        <p:nvSpPr>
          <p:cNvPr id="93" name="Shape 93"/>
          <p:cNvSpPr/>
          <p:nvPr/>
        </p:nvSpPr>
        <p:spPr>
          <a:xfrm>
            <a:off y="4671025" x="3156975"/>
            <a:ext cy="517800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text</a:t>
            </a:r>
          </a:p>
        </p:txBody>
      </p:sp>
      <p:cxnSp>
        <p:nvCxnSpPr>
          <p:cNvPr id="94" name="Shape 94"/>
          <p:cNvCxnSpPr>
            <a:endCxn id="95" idx="2"/>
          </p:cNvCxnSpPr>
          <p:nvPr/>
        </p:nvCxnSpPr>
        <p:spPr>
          <a:xfrm>
            <a:off y="3966300" x="5430225"/>
            <a:ext cy="1177200" cx="16569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96" name="Shape 96"/>
          <p:cNvSpPr txBox="1"/>
          <p:nvPr/>
        </p:nvSpPr>
        <p:spPr>
          <a:xfrm>
            <a:off y="4160325" x="6138475"/>
            <a:ext cy="379199" cx="10539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HD / RAM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1" name="Shape 101"/>
          <p:cNvSpPr/>
          <p:nvPr/>
        </p:nvSpPr>
        <p:spPr>
          <a:xfrm rot="-5400000">
            <a:off y="2164399" x="6615825"/>
            <a:ext cy="1455300" cx="3293099"/>
          </a:xfrm>
          <a:prstGeom prst="rect">
            <a:avLst/>
          </a:prstGeom>
          <a:solidFill>
            <a:schemeClr val="accent4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r" rtl="0" lvl="0">
              <a:spcBef>
                <a:spcPts val="0"/>
              </a:spcBef>
              <a:buNone/>
            </a:pPr>
            <a:r>
              <a:rPr sz="3000" lang="en"/>
              <a:t>CPU</a:t>
            </a:r>
          </a:p>
        </p:txBody>
      </p:sp>
      <p:sp>
        <p:nvSpPr>
          <p:cNvPr id="102" name="Shape 10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Taint Analysis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104" name="Shape 104"/>
          <p:cNvSpPr/>
          <p:nvPr/>
        </p:nvSpPr>
        <p:spPr>
          <a:xfrm>
            <a:off y="1467525" x="451000"/>
            <a:ext cy="857400" cx="1421699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User Input</a:t>
            </a:r>
          </a:p>
        </p:txBody>
      </p:sp>
      <p:sp>
        <p:nvSpPr>
          <p:cNvPr id="105" name="Shape 105"/>
          <p:cNvSpPr/>
          <p:nvPr/>
        </p:nvSpPr>
        <p:spPr>
          <a:xfrm>
            <a:off y="1242025" x="3156975"/>
            <a:ext cy="365099" cx="2233499"/>
          </a:xfrm>
          <a:prstGeom prst="rect">
            <a:avLst/>
          </a:prstGeom>
          <a:solidFill>
            <a:schemeClr val="dk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System</a:t>
            </a:r>
          </a:p>
        </p:txBody>
      </p:sp>
      <p:sp>
        <p:nvSpPr>
          <p:cNvPr id="106" name="Shape 106"/>
          <p:cNvSpPr/>
          <p:nvPr/>
        </p:nvSpPr>
        <p:spPr>
          <a:xfrm>
            <a:off y="1623025" x="3156975"/>
            <a:ext cy="1305000" cx="2233499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STACK</a:t>
            </a:r>
          </a:p>
        </p:txBody>
      </p:sp>
      <p:sp>
        <p:nvSpPr>
          <p:cNvPr id="107" name="Shape 107"/>
          <p:cNvSpPr/>
          <p:nvPr/>
        </p:nvSpPr>
        <p:spPr>
          <a:xfrm>
            <a:off y="2918425" x="3156975"/>
            <a:ext cy="517800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Shared Libraries</a:t>
            </a:r>
          </a:p>
        </p:txBody>
      </p:sp>
      <p:sp>
        <p:nvSpPr>
          <p:cNvPr id="108" name="Shape 108"/>
          <p:cNvSpPr/>
          <p:nvPr/>
        </p:nvSpPr>
        <p:spPr>
          <a:xfrm>
            <a:off y="3451825" x="3156975"/>
            <a:ext cy="857400" cx="2233499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HEAP</a:t>
            </a:r>
          </a:p>
        </p:txBody>
      </p:sp>
      <p:cxnSp>
        <p:nvCxnSpPr>
          <p:cNvPr id="109" name="Shape 109"/>
          <p:cNvCxnSpPr>
            <a:stCxn id="104" idx="3"/>
            <a:endCxn id="106" idx="1"/>
          </p:cNvCxnSpPr>
          <p:nvPr/>
        </p:nvCxnSpPr>
        <p:spPr>
          <a:xfrm>
            <a:off y="1896225" x="1872699"/>
            <a:ext cy="379200" cx="1284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10" name="Shape 110"/>
          <p:cNvCxnSpPr>
            <a:stCxn id="104" idx="3"/>
            <a:endCxn id="108" idx="1"/>
          </p:cNvCxnSpPr>
          <p:nvPr/>
        </p:nvCxnSpPr>
        <p:spPr>
          <a:xfrm>
            <a:off y="1896225" x="1872699"/>
            <a:ext cy="1984200" cx="1284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11" name="Shape 111"/>
          <p:cNvSpPr/>
          <p:nvPr/>
        </p:nvSpPr>
        <p:spPr>
          <a:xfrm rot="-5400000">
            <a:off y="3121100" x="6700425"/>
            <a:ext cy="583199" cx="2251799"/>
          </a:xfrm>
          <a:prstGeom prst="rect">
            <a:avLst/>
          </a:prstGeom>
          <a:solidFill>
            <a:schemeClr val="accent6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800" lang="en"/>
              <a:t>REGISTERS</a:t>
            </a:r>
          </a:p>
        </p:txBody>
      </p:sp>
      <p:cxnSp>
        <p:nvCxnSpPr>
          <p:cNvPr id="112" name="Shape 112"/>
          <p:cNvCxnSpPr>
            <a:stCxn id="106" idx="3"/>
          </p:cNvCxnSpPr>
          <p:nvPr/>
        </p:nvCxnSpPr>
        <p:spPr>
          <a:xfrm>
            <a:off y="2275525" x="5390474"/>
            <a:ext cy="630900" cx="20616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cxnSp>
        <p:nvCxnSpPr>
          <p:cNvPr id="113" name="Shape 113"/>
          <p:cNvCxnSpPr>
            <a:stCxn id="108" idx="3"/>
          </p:cNvCxnSpPr>
          <p:nvPr/>
        </p:nvCxnSpPr>
        <p:spPr>
          <a:xfrm>
            <a:off y="3880525" x="5390474"/>
            <a:ext cy="35400" cx="19113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14" name="Shape 114"/>
          <p:cNvSpPr txBox="1"/>
          <p:nvPr/>
        </p:nvSpPr>
        <p:spPr>
          <a:xfrm>
            <a:off y="2459100" x="6056325"/>
            <a:ext cy="2684400" cx="2061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9600" lang="en"/>
              <a:t>?</a:t>
            </a:r>
          </a:p>
        </p:txBody>
      </p:sp>
      <p:sp>
        <p:nvSpPr>
          <p:cNvPr id="115" name="Shape 115"/>
          <p:cNvSpPr/>
          <p:nvPr/>
        </p:nvSpPr>
        <p:spPr>
          <a:xfrm>
            <a:off y="4290025" x="3156975"/>
            <a:ext cy="379199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Data</a:t>
            </a:r>
          </a:p>
        </p:txBody>
      </p:sp>
      <p:sp>
        <p:nvSpPr>
          <p:cNvPr id="116" name="Shape 116"/>
          <p:cNvSpPr/>
          <p:nvPr/>
        </p:nvSpPr>
        <p:spPr>
          <a:xfrm>
            <a:off y="4671025" x="3156975"/>
            <a:ext cy="517800" cx="2233499"/>
          </a:xfrm>
          <a:prstGeom prst="rect">
            <a:avLst/>
          </a:prstGeom>
          <a:solidFill>
            <a:schemeClr val="accen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en"/>
              <a:t>text</a:t>
            </a:r>
          </a:p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b="1" lang="en"/>
              <a:t>EIP?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b="1" lang="en"/>
              <a:t>EDI?</a:t>
            </a:r>
          </a:p>
          <a:p>
            <a:pPr rtl="0" lvl="0" indent="-41910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b="1" lang="en"/>
              <a:t>...</a:t>
            </a:r>
          </a:p>
        </p:txBody>
      </p:sp>
      <p:cxnSp>
        <p:nvCxnSpPr>
          <p:cNvPr id="118" name="Shape 118"/>
          <p:cNvCxnSpPr>
            <a:endCxn id="114" idx="2"/>
          </p:cNvCxnSpPr>
          <p:nvPr/>
        </p:nvCxnSpPr>
        <p:spPr>
          <a:xfrm>
            <a:off y="3966300" x="5430225"/>
            <a:ext cy="1177200" cx="16569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w="lg" len="lg" type="none"/>
            <a:tailEnd w="lg" len="lg" type="triangle"/>
          </a:ln>
        </p:spPr>
      </p:cxnSp>
      <p:sp>
        <p:nvSpPr>
          <p:cNvPr id="119" name="Shape 119"/>
          <p:cNvSpPr txBox="1"/>
          <p:nvPr/>
        </p:nvSpPr>
        <p:spPr>
          <a:xfrm>
            <a:off y="4160325" x="6138475"/>
            <a:ext cy="379199" cx="10539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HD / RAM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khaki">
  <a:themeElements>
    <a:clrScheme name="Custom 349">
      <a:dk1>
        <a:srgbClr val="262626"/>
      </a:dk1>
      <a:lt1>
        <a:srgbClr val="E6D6BD"/>
      </a:lt1>
      <a:dk2>
        <a:srgbClr val="535353"/>
      </a:dk2>
      <a:lt2>
        <a:srgbClr val="B4AD9E"/>
      </a:lt2>
      <a:accent1>
        <a:srgbClr val="ADB48E"/>
      </a:accent1>
      <a:accent2>
        <a:srgbClr val="867961"/>
      </a:accent2>
      <a:accent3>
        <a:srgbClr val="CBB680"/>
      </a:accent3>
      <a:accent4>
        <a:srgbClr val="78A3C0"/>
      </a:accent4>
      <a:accent5>
        <a:srgbClr val="C0AE91"/>
      </a:accent5>
      <a:accent6>
        <a:srgbClr val="668874"/>
      </a:accent6>
      <a:hlink>
        <a:srgbClr val="4B94B3"/>
      </a:hlink>
      <a:folHlink>
        <a:srgbClr val="414141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